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9" r:id="rId6"/>
    <p:sldId id="263" r:id="rId7"/>
    <p:sldId id="264" r:id="rId8"/>
    <p:sldId id="259" r:id="rId9"/>
    <p:sldId id="260" r:id="rId10"/>
    <p:sldId id="268" r:id="rId11"/>
    <p:sldId id="266" r:id="rId12"/>
    <p:sldId id="270" r:id="rId13"/>
    <p:sldId id="267" r:id="rId14"/>
    <p:sldId id="272" r:id="rId15"/>
    <p:sldId id="271" r:id="rId16"/>
    <p:sldId id="262" r:id="rId1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38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g>
</file>

<file path=ppt/media/image4.jpg>
</file>

<file path=ppt/media/image5.jpe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47D952-6B0A-A8ED-D73A-E7F9094A97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0467B8D-E2BC-8E5A-65C0-B83FEB506C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D825C9-DA3F-F738-58AA-97F096E18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1FEEC9-DF58-8E09-6123-3254E74EC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FACD09-9CFA-77BE-54F5-BBA420FB7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720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79C925-9A6A-AA70-D6AE-80A204E8E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0446801-5909-56C5-8429-9EF8826167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C050CF-5751-9CE8-2141-A22A4F6BC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3D6189-4D00-E14E-9B54-32D075641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CEDE06-37C0-2C5B-7CC9-A93F8C5B1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288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D3BC24-D747-5798-4083-63C44726D8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F71EA07-0C48-7AC7-2637-188BF6D4CC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8A8D555-2B73-ECA5-6E94-45EA01DD2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96B28B-A13C-341D-0F29-0336E8434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9C9BD3-B369-813B-07AB-B50EE892E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0518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3148BB-75ED-9B16-F09B-253116759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D8B920-1342-24E0-3D55-3D2A415CF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EA9589-7161-0210-4695-3F894A0CC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F1507B-2D39-1E13-EDE8-F0EC19BAD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FE022E-AD7A-99B5-1695-9C4B337E8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5592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E48611-0D1D-A454-2E9B-7102D359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DF51BF-D916-114A-E6DC-EBBC4768B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37C366-04AA-E074-CF74-686AEF6CF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FF2563B-B282-CA90-8719-B72B62ECE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CB96CC-6072-853B-FB78-9CFB1B268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890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0AAD9D-3AEA-86BE-DF96-F8E013CC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E0E08E-E380-E848-BF66-62BB528502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88DE287-9E3F-88C3-0E23-D1E3CAD0DC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2D3A855-34F4-0BD6-F387-06C3D3A66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5AABB9-CE7A-5357-4869-DB4A5A1EA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DE750D1-3B76-AED8-FBF2-C7FB32B94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5455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41D6E4-2B39-0B39-A918-8BA844548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D86FE3A-54D4-4913-AB68-34173DC5A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C928674-17B8-0849-B147-E6464FA0C2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1D89E85-72C7-A94C-DC8B-AB46589329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B736056-684E-ADB4-BD9A-21B42FF393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C234505-2299-F757-316E-E49939CE5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2F8FBC9-D2C6-36DF-97E0-A391C55E5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2D2108B-A0E6-90C1-B3B7-EC159A0BD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2405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1A38CA-6049-7153-9535-5C6E7A73A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69C96B3-EA3A-1B82-0A8B-4D068E632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6B65BC7-7165-E744-EAF8-A202790B5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6D3FF6A-8539-83E5-319E-228290CBC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7084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681BFF7-01E5-3926-6883-4D72A6361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BCFF72D-CDD0-F1E0-A6A7-9A3FC31AC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AD41B58-8F1C-70CB-7A71-D35E35EFC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2793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EBB0F0-320A-EAEB-B4EA-721CB03EC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7FAFBCA-F51B-34EA-CC7C-E6209F286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471C82B-0DB5-DF90-6176-929710775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2F5A753-E130-C6EE-3A6B-37C57E0ED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079491E-0891-3A90-58C0-4FF39969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10D9EB9-3BFB-AC8E-8881-2F5854F7D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0736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4D65E9-1F3C-C892-3FC8-5C924734E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5235600-0D6D-FB17-F4EB-B52DC496D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3A68357-BAD4-C63F-A474-B1E117551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EFE0582-B539-AF42-224E-03EC89C5C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55AC00F-1AE8-B49B-97E0-ABCA79582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1A6CB77-5B52-A385-8B6A-F531ED5F6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8566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D3C0334-1CB5-9875-E374-D369AC02E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7EDFD9-8F5B-53BE-5728-C29B3D1A2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3A0FE3-DF1A-803D-19C5-AD78AD8B51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17D6F-22BF-4F93-8679-4144AFDCFBE6}" type="datetimeFigureOut">
              <a:rPr lang="es-ES" smtClean="0"/>
              <a:t>29/10/2023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A1C3F19-BBC6-6EE0-57DF-D1AE183E06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4CE139-3EDB-0C6D-1C9E-E08F58859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707DD-A375-4EA2-B74D-35BF43FC5A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19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Thomas_Cole" TargetMode="External"/><Relationship Id="rId7" Type="http://schemas.openxmlformats.org/officeDocument/2006/relationships/hyperlink" Target="https://www.metmuseum.org/toah/hd/chur/hd_chur.htm" TargetMode="External"/><Relationship Id="rId2" Type="http://schemas.openxmlformats.org/officeDocument/2006/relationships/hyperlink" Target="https://es.wikipedia.org/wiki/Frederic_Edwin_Church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ikiart.org/en/frederic-edwin-church" TargetMode="External"/><Relationship Id="rId5" Type="http://schemas.openxmlformats.org/officeDocument/2006/relationships/hyperlink" Target="https://www.museothyssen.org/en/collection/artists/church-frederic-edwin" TargetMode="External"/><Relationship Id="rId4" Type="http://schemas.openxmlformats.org/officeDocument/2006/relationships/hyperlink" Target="https://es.wikipedia.org/wiki/Escuela_del_r%C3%ADo_Hudson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>
            <a:extLst>
              <a:ext uri="{FF2B5EF4-FFF2-40B4-BE49-F238E27FC236}">
                <a16:creationId xmlns:a16="http://schemas.microsoft.com/office/drawing/2014/main" id="{6DA97DC3-9EE7-785F-14A7-77851D4701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4" name="Subtítulo 13">
            <a:extLst>
              <a:ext uri="{FF2B5EF4-FFF2-40B4-BE49-F238E27FC236}">
                <a16:creationId xmlns:a16="http://schemas.microsoft.com/office/drawing/2014/main" id="{6239FAB5-B4FB-F099-FDE7-021C1C8B28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5" name="Imagen 14" descr="Vista de una montaña con pinos&#10;&#10;Descripción generada automáticamente con confianza media">
            <a:extLst>
              <a:ext uri="{FF2B5EF4-FFF2-40B4-BE49-F238E27FC236}">
                <a16:creationId xmlns:a16="http://schemas.microsoft.com/office/drawing/2014/main" id="{78F69B27-D1CD-8890-E76A-023A40F196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9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6" name="Subtítulo 4">
            <a:extLst>
              <a:ext uri="{FF2B5EF4-FFF2-40B4-BE49-F238E27FC236}">
                <a16:creationId xmlns:a16="http://schemas.microsoft.com/office/drawing/2014/main" id="{DFAA580F-5D62-277E-7872-6E26C3293B09}"/>
              </a:ext>
            </a:extLst>
          </p:cNvPr>
          <p:cNvSpPr txBox="1">
            <a:spLocks/>
          </p:cNvSpPr>
          <p:nvPr/>
        </p:nvSpPr>
        <p:spPr>
          <a:xfrm>
            <a:off x="1524000" y="5626483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>
                <a:solidFill>
                  <a:schemeClr val="bg1"/>
                </a:solidFill>
              </a:rPr>
              <a:t>Pintor Paisajista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7" name="Título 7">
            <a:extLst>
              <a:ext uri="{FF2B5EF4-FFF2-40B4-BE49-F238E27FC236}">
                <a16:creationId xmlns:a16="http://schemas.microsoft.com/office/drawing/2014/main" id="{BA117D56-312B-A7CF-15E2-DE22BCC0EBBC}"/>
              </a:ext>
            </a:extLst>
          </p:cNvPr>
          <p:cNvSpPr txBox="1">
            <a:spLocks/>
          </p:cNvSpPr>
          <p:nvPr/>
        </p:nvSpPr>
        <p:spPr>
          <a:xfrm>
            <a:off x="1524000" y="31468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>
                <a:solidFill>
                  <a:schemeClr val="bg1"/>
                </a:solidFill>
              </a:rPr>
              <a:t>Frederic Edwin Church</a:t>
            </a:r>
            <a:endParaRPr lang="es-E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852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Marcador de contenido 4" descr="Vista desde lo alto de una montaña con árboles&#10;&#10;Descripción generada automáticamente con confianza baja">
            <a:extLst>
              <a:ext uri="{FF2B5EF4-FFF2-40B4-BE49-F238E27FC236}">
                <a16:creationId xmlns:a16="http://schemas.microsoft.com/office/drawing/2014/main" id="{A2B11832-3469-D2B2-9C14-F4DAD6A24E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89" b="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5941C7E4-6B60-889C-6FE0-CB9AC41C8CC4}"/>
              </a:ext>
            </a:extLst>
          </p:cNvPr>
          <p:cNvSpPr txBox="1"/>
          <p:nvPr/>
        </p:nvSpPr>
        <p:spPr>
          <a:xfrm>
            <a:off x="6096000" y="6187490"/>
            <a:ext cx="6162674" cy="584775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b="1" dirty="0" err="1">
                <a:solidFill>
                  <a:schemeClr val="bg1"/>
                </a:solidFill>
              </a:rPr>
              <a:t>Paisaje</a:t>
            </a:r>
            <a:r>
              <a:rPr lang="en-US" sz="3200" b="1" dirty="0">
                <a:solidFill>
                  <a:schemeClr val="bg1"/>
                </a:solidFill>
              </a:rPr>
              <a:t> de Nueva </a:t>
            </a:r>
            <a:r>
              <a:rPr lang="en-US" sz="3200" b="1" dirty="0" err="1">
                <a:solidFill>
                  <a:schemeClr val="bg1"/>
                </a:solidFill>
              </a:rPr>
              <a:t>Inglaterra</a:t>
            </a:r>
            <a:r>
              <a:rPr lang="en-US" sz="3200" b="1" dirty="0">
                <a:solidFill>
                  <a:schemeClr val="bg1"/>
                </a:solidFill>
              </a:rPr>
              <a:t> - 1851</a:t>
            </a:r>
            <a:endParaRPr lang="es-E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50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72CDF3-D3EB-51E2-282B-0B6F2CE9B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Sudamérica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B9DDF9-9320-3B6D-22F0-0A63CFAC1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Inspirado por Alexander </a:t>
            </a:r>
            <a:r>
              <a:rPr lang="es-ES" dirty="0" err="1"/>
              <a:t>von</a:t>
            </a:r>
            <a:r>
              <a:rPr lang="es-ES" dirty="0"/>
              <a:t> Humboldt, y su expedición al Nuevo Mundo de cinco años</a:t>
            </a:r>
          </a:p>
          <a:p>
            <a:pPr lvl="1"/>
            <a:r>
              <a:rPr lang="es-ES" dirty="0"/>
              <a:t>Y su obra cúlmine, </a:t>
            </a:r>
            <a:r>
              <a:rPr lang="es-ES" i="1" dirty="0"/>
              <a:t>Cosmos</a:t>
            </a:r>
            <a:r>
              <a:rPr lang="es-ES" dirty="0"/>
              <a:t> (1845)</a:t>
            </a:r>
          </a:p>
          <a:p>
            <a:r>
              <a:rPr lang="es-ES" dirty="0"/>
              <a:t>Primer viaje con Cyrus Field, emprendedor (no era su propio jefe), en 1853</a:t>
            </a:r>
          </a:p>
          <a:p>
            <a:pPr lvl="1"/>
            <a:r>
              <a:rPr lang="es-ES" dirty="0"/>
              <a:t>Principalmente en Colombia</a:t>
            </a:r>
          </a:p>
          <a:p>
            <a:r>
              <a:rPr lang="es-ES" dirty="0"/>
              <a:t>Segundo viaje en 1857 con otro pintor paisajista, Louis Remy </a:t>
            </a:r>
            <a:r>
              <a:rPr lang="es-ES" dirty="0" err="1"/>
              <a:t>Mignot</a:t>
            </a:r>
            <a:endParaRPr lang="es-ES" dirty="0"/>
          </a:p>
          <a:p>
            <a:pPr lvl="1"/>
            <a:r>
              <a:rPr lang="es-ES" dirty="0"/>
              <a:t>En exclusivo en Ecuador</a:t>
            </a:r>
          </a:p>
          <a:p>
            <a:r>
              <a:rPr lang="es-ES" dirty="0"/>
              <a:t>Fue, junto con Albert </a:t>
            </a:r>
            <a:r>
              <a:rPr lang="es-ES" dirty="0" err="1"/>
              <a:t>Bierstadt</a:t>
            </a:r>
            <a:r>
              <a:rPr lang="es-ES" dirty="0"/>
              <a:t>, el pintor más conocido y exitoso de su generación</a:t>
            </a:r>
          </a:p>
          <a:p>
            <a:r>
              <a:rPr lang="es-ES" dirty="0"/>
              <a:t>El corazón de los Andes llamó mucho la atención en una de sus exposiciones</a:t>
            </a:r>
          </a:p>
          <a:p>
            <a:pPr lvl="1"/>
            <a:r>
              <a:rPr lang="es-ES" dirty="0"/>
              <a:t>Tres metro de alto, más de doce mil personas en tres semanas en la </a:t>
            </a:r>
            <a:r>
              <a:rPr lang="es-ES" dirty="0" err="1"/>
              <a:t>premiere</a:t>
            </a:r>
            <a:r>
              <a:rPr lang="es-ES" dirty="0"/>
              <a:t> de su exposición</a:t>
            </a:r>
          </a:p>
          <a:p>
            <a:pPr lvl="1"/>
            <a:r>
              <a:rPr lang="es-ES" dirty="0"/>
              <a:t>Se dice que llevo al cortejo y posterior matrimonio de Isabel Carnes, su amada, en 1860 (40 años de matrimonio, esperemos que feliz)</a:t>
            </a:r>
          </a:p>
        </p:txBody>
      </p:sp>
    </p:spTree>
    <p:extLst>
      <p:ext uri="{BB962C8B-B14F-4D97-AF65-F5344CB8AC3E}">
        <p14:creationId xmlns:p14="http://schemas.microsoft.com/office/powerpoint/2010/main" val="1299573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Marcador de contenido 4" descr="Un conjunto de árboles&#10;&#10;Descripción generada automáticamente con confianza media">
            <a:extLst>
              <a:ext uri="{FF2B5EF4-FFF2-40B4-BE49-F238E27FC236}">
                <a16:creationId xmlns:a16="http://schemas.microsoft.com/office/drawing/2014/main" id="{178CDF68-FFE6-A884-6CBF-79FA1B809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D2025E2F-EC8A-E92E-4CBB-F88A8D1593B0}"/>
              </a:ext>
            </a:extLst>
          </p:cNvPr>
          <p:cNvSpPr txBox="1"/>
          <p:nvPr/>
        </p:nvSpPr>
        <p:spPr>
          <a:xfrm>
            <a:off x="0" y="6273225"/>
            <a:ext cx="6162674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El </a:t>
            </a:r>
            <a:r>
              <a:rPr lang="en-US" sz="3200" b="1" dirty="0" err="1">
                <a:solidFill>
                  <a:schemeClr val="bg1"/>
                </a:solidFill>
              </a:rPr>
              <a:t>corazón</a:t>
            </a:r>
            <a:r>
              <a:rPr lang="en-US" sz="3200" b="1" dirty="0">
                <a:solidFill>
                  <a:schemeClr val="bg1"/>
                </a:solidFill>
              </a:rPr>
              <a:t> del Andes - 1859</a:t>
            </a:r>
            <a:endParaRPr lang="es-E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71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B51B1B-B2C2-0818-ACFC-14644AD28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Canada</a:t>
            </a:r>
            <a:r>
              <a:rPr lang="es-ES" dirty="0"/>
              <a:t>, Europa y el resto del mundo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9FB48E-3FC3-EDB2-1F55-D736B856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Exploración ártica en 1859 con el reverendo Louis Legrand Noble (el biógrafo de Thomas Cole, 11 años desde que falleció)</a:t>
            </a:r>
          </a:p>
          <a:p>
            <a:pPr lvl="1"/>
            <a:r>
              <a:rPr lang="es-ES" dirty="0"/>
              <a:t>Ahora sus obras tenían altas expectativas</a:t>
            </a:r>
          </a:p>
          <a:p>
            <a:r>
              <a:rPr lang="es-ES" dirty="0"/>
              <a:t>Tras morir sus dos criaturas por una enfermedad en 1865, viajaron a Jamaica por unos meses</a:t>
            </a:r>
          </a:p>
          <a:p>
            <a:pPr lvl="1"/>
            <a:r>
              <a:rPr lang="es-ES" dirty="0"/>
              <a:t>Esta época oscura también se reflejo en sus bocetos y pinturas</a:t>
            </a:r>
          </a:p>
          <a:p>
            <a:pPr lvl="1"/>
            <a:r>
              <a:rPr lang="es-ES" dirty="0"/>
              <a:t>Viajaron al antiguo mundo y recorrieron el camino de </a:t>
            </a:r>
            <a:r>
              <a:rPr lang="es-ES" dirty="0" err="1"/>
              <a:t>Jesus</a:t>
            </a:r>
            <a:r>
              <a:rPr lang="es-ES" dirty="0"/>
              <a:t> (Palestina, </a:t>
            </a:r>
            <a:r>
              <a:rPr lang="es-ES" dirty="0" err="1"/>
              <a:t>Jordan</a:t>
            </a:r>
            <a:r>
              <a:rPr lang="es-ES" dirty="0"/>
              <a:t>, Roma, Atenas)</a:t>
            </a:r>
          </a:p>
          <a:p>
            <a:r>
              <a:rPr lang="es-ES" dirty="0"/>
              <a:t>Su obra más destacada de esta etapa fue </a:t>
            </a:r>
            <a:r>
              <a:rPr lang="es-ES" i="1" dirty="0"/>
              <a:t>El </a:t>
            </a:r>
            <a:r>
              <a:rPr lang="es-ES" i="1" dirty="0" err="1"/>
              <a:t>Khasné</a:t>
            </a:r>
            <a:r>
              <a:rPr lang="es-ES" dirty="0"/>
              <a:t>, </a:t>
            </a:r>
            <a:r>
              <a:rPr lang="es-ES" i="1" dirty="0"/>
              <a:t>Petra</a:t>
            </a:r>
            <a:r>
              <a:rPr lang="es-ES" dirty="0"/>
              <a:t>.</a:t>
            </a:r>
          </a:p>
          <a:p>
            <a:r>
              <a:rPr lang="es-ES" dirty="0"/>
              <a:t>En 1870 se convirtió en el patrono fundador del </a:t>
            </a:r>
            <a:r>
              <a:rPr lang="es-ES" dirty="0" err="1"/>
              <a:t>Metropolitan</a:t>
            </a:r>
            <a:r>
              <a:rPr lang="es-ES" dirty="0"/>
              <a:t> </a:t>
            </a:r>
            <a:r>
              <a:rPr lang="es-ES" dirty="0" err="1"/>
              <a:t>Museum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Art (MET), uno de los museos más importantes (y con mucho material gratis)</a:t>
            </a:r>
          </a:p>
        </p:txBody>
      </p:sp>
    </p:spTree>
    <p:extLst>
      <p:ext uri="{BB962C8B-B14F-4D97-AF65-F5344CB8AC3E}">
        <p14:creationId xmlns:p14="http://schemas.microsoft.com/office/powerpoint/2010/main" val="3469112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Marcador de contenido 5" descr="Edificio de piedra&#10;&#10;Descripción generada automáticamente con confianza media">
            <a:extLst>
              <a:ext uri="{FF2B5EF4-FFF2-40B4-BE49-F238E27FC236}">
                <a16:creationId xmlns:a16="http://schemas.microsoft.com/office/drawing/2014/main" id="{8BECE8F1-04CB-0D73-5272-3996DEDB63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36" r="1" b="2909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C7E84F3-1555-19D9-04BB-AAF363B1A5DA}"/>
              </a:ext>
            </a:extLst>
          </p:cNvPr>
          <p:cNvSpPr txBox="1"/>
          <p:nvPr/>
        </p:nvSpPr>
        <p:spPr>
          <a:xfrm>
            <a:off x="0" y="6271943"/>
            <a:ext cx="61649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El </a:t>
            </a:r>
            <a:r>
              <a:rPr lang="es-ES" sz="32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Khasné</a:t>
            </a:r>
            <a:r>
              <a:rPr lang="es-ES" sz="3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, Petra - 1874</a:t>
            </a:r>
          </a:p>
        </p:txBody>
      </p:sp>
    </p:spTree>
    <p:extLst>
      <p:ext uri="{BB962C8B-B14F-4D97-AF65-F5344CB8AC3E}">
        <p14:creationId xmlns:p14="http://schemas.microsoft.com/office/powerpoint/2010/main" val="200901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F9854E-6EBD-1313-4FFD-2C016AC2E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Momentos finales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A403F0-5811-8167-8691-08980811B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El matrimonio construyó su casa, en esta criaron a cuatro hijes.</a:t>
            </a:r>
          </a:p>
          <a:p>
            <a:r>
              <a:rPr lang="es-ES" dirty="0"/>
              <a:t>Los momentos finales del artista fueron duros, ya no podía pintar como quería debido a una artritis reumatoide.</a:t>
            </a:r>
          </a:p>
          <a:p>
            <a:r>
              <a:rPr lang="es-ES" dirty="0"/>
              <a:t>Empezó a perder popularidad hasta llegar a ser prácticamente olvidado el año en que murió, 1900</a:t>
            </a:r>
          </a:p>
          <a:p>
            <a:pPr lvl="1"/>
            <a:r>
              <a:rPr lang="es-ES" dirty="0"/>
              <a:t>Justo ese año se inauguró la primera retrospectiva de su trabajo en el Metropolitano</a:t>
            </a:r>
          </a:p>
          <a:p>
            <a:r>
              <a:rPr lang="es-ES" dirty="0"/>
              <a:t>Su reputación se fue recuperando después de 1960 gracias a su hijo devoto Louis y su esposa Sally</a:t>
            </a:r>
          </a:p>
          <a:p>
            <a:pPr lvl="1"/>
            <a:r>
              <a:rPr lang="es-ES" dirty="0"/>
              <a:t>El movimiento que generó todavía perdura en Nueva York</a:t>
            </a:r>
          </a:p>
        </p:txBody>
      </p:sp>
    </p:spTree>
    <p:extLst>
      <p:ext uri="{BB962C8B-B14F-4D97-AF65-F5344CB8AC3E}">
        <p14:creationId xmlns:p14="http://schemas.microsoft.com/office/powerpoint/2010/main" val="2922208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C81572-76B6-C098-AD07-5B80045E2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Bibliografía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47722C-E497-C9F1-C427-E868A8F13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hlinkClick r:id="rId2"/>
              </a:rPr>
              <a:t>https://es.wikipedia.org/wiki/Frederic_Edwin_Church</a:t>
            </a:r>
            <a:endParaRPr lang="es-ES" dirty="0"/>
          </a:p>
          <a:p>
            <a:r>
              <a:rPr lang="es-ES" dirty="0">
                <a:hlinkClick r:id="rId3"/>
              </a:rPr>
              <a:t>https://es.wikipedia.org/wiki/Thomas_Cole</a:t>
            </a:r>
            <a:endParaRPr lang="es-ES" dirty="0"/>
          </a:p>
          <a:p>
            <a:r>
              <a:rPr lang="es-ES" dirty="0">
                <a:hlinkClick r:id="rId4"/>
              </a:rPr>
              <a:t>https://es.wikipedia.org/wiki/Escuela_del_r%C3%ADo_Hudson</a:t>
            </a:r>
            <a:endParaRPr lang="es-ES" dirty="0"/>
          </a:p>
          <a:p>
            <a:r>
              <a:rPr lang="es-ES" dirty="0">
                <a:hlinkClick r:id="rId5"/>
              </a:rPr>
              <a:t>https://www.museothyssen.org/en/collection/artists/church-frederic-edwin</a:t>
            </a:r>
            <a:endParaRPr lang="es-ES" dirty="0"/>
          </a:p>
          <a:p>
            <a:r>
              <a:rPr lang="es-ES" dirty="0">
                <a:hlinkClick r:id="rId6"/>
              </a:rPr>
              <a:t>https://www.wikiart.org/en/frederic-edwin-church</a:t>
            </a:r>
            <a:endParaRPr lang="es-ES" dirty="0"/>
          </a:p>
          <a:p>
            <a:r>
              <a:rPr lang="es-ES" dirty="0">
                <a:hlinkClick r:id="rId7"/>
              </a:rPr>
              <a:t>https://www.metmuseum.org/toah/hd/chur/hd_chur.htm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97764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A73A87-D39F-91C4-EF61-FF240C084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s-ES" sz="5400" dirty="0"/>
              <a:t>Biografía</a:t>
            </a:r>
          </a:p>
        </p:txBody>
      </p:sp>
      <p:pic>
        <p:nvPicPr>
          <p:cNvPr id="5" name="Marcador de contenido 4" descr="Imagen en blanco y negro de un hombre con barba y bigote&#10;&#10;Descripción generada automáticamente con confianza media">
            <a:extLst>
              <a:ext uri="{FF2B5EF4-FFF2-40B4-BE49-F238E27FC236}">
                <a16:creationId xmlns:a16="http://schemas.microsoft.com/office/drawing/2014/main" id="{8B876BE4-B73E-094F-3CE5-01E6DFD1AD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207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BE567EB-01D8-7BCE-DAD7-D834C97AB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 err="1"/>
              <a:t>Nacido</a:t>
            </a:r>
            <a:r>
              <a:rPr lang="en-US" sz="2200" dirty="0"/>
              <a:t> </a:t>
            </a:r>
            <a:r>
              <a:rPr lang="en-US" sz="2200" dirty="0" err="1"/>
              <a:t>en</a:t>
            </a:r>
            <a:r>
              <a:rPr lang="en-US" sz="2200" dirty="0"/>
              <a:t> Hartford, Connecticut (USA)</a:t>
            </a:r>
          </a:p>
          <a:p>
            <a:r>
              <a:rPr lang="en-US" sz="2200" dirty="0"/>
              <a:t>1826 - 1900 (74 </a:t>
            </a:r>
            <a:r>
              <a:rPr lang="en-US" sz="2200" dirty="0" err="1"/>
              <a:t>años</a:t>
            </a:r>
            <a:r>
              <a:rPr lang="en-US" sz="2200" dirty="0"/>
              <a:t>)</a:t>
            </a:r>
          </a:p>
          <a:p>
            <a:r>
              <a:rPr lang="en-US" sz="2200" dirty="0"/>
              <a:t>Pareja: Isabel Carnes</a:t>
            </a:r>
          </a:p>
          <a:p>
            <a:r>
              <a:rPr lang="en-US" sz="2200" dirty="0" err="1"/>
              <a:t>Perspectiva</a:t>
            </a:r>
            <a:r>
              <a:rPr lang="en-US" sz="2200" dirty="0"/>
              <a:t>, </a:t>
            </a:r>
            <a:r>
              <a:rPr lang="en-US" sz="2200" dirty="0" err="1"/>
              <a:t>cuando</a:t>
            </a:r>
            <a:r>
              <a:rPr lang="en-US" sz="2200" dirty="0"/>
              <a:t> </a:t>
            </a:r>
            <a:r>
              <a:rPr lang="en-US" sz="2200" dirty="0" err="1"/>
              <a:t>estaba</a:t>
            </a:r>
            <a:r>
              <a:rPr lang="en-US" sz="2200" dirty="0"/>
              <a:t> </a:t>
            </a:r>
            <a:r>
              <a:rPr lang="en-US" sz="2200" dirty="0" err="1"/>
              <a:t>ya</a:t>
            </a:r>
            <a:r>
              <a:rPr lang="en-US" sz="2200" dirty="0"/>
              <a:t> mayor, Tolkien </a:t>
            </a:r>
            <a:r>
              <a:rPr lang="en-US" sz="2200" dirty="0" err="1"/>
              <a:t>acababa</a:t>
            </a:r>
            <a:r>
              <a:rPr lang="en-US" sz="2200" dirty="0"/>
              <a:t> de </a:t>
            </a:r>
            <a:r>
              <a:rPr lang="en-US" sz="2200" dirty="0" err="1"/>
              <a:t>nacer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380826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74EC53-0C9E-1F77-F7C0-1B9AF19B4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Nepo Baby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7E604-7F0E-3F65-3031-FBB91DAED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Sus padres tenían </a:t>
            </a:r>
            <a:r>
              <a:rPr lang="es-ES" dirty="0" err="1"/>
              <a:t>holgadez</a:t>
            </a:r>
            <a:r>
              <a:rPr lang="es-ES" dirty="0"/>
              <a:t> económica:</a:t>
            </a:r>
          </a:p>
          <a:p>
            <a:pPr lvl="1"/>
            <a:r>
              <a:rPr lang="es-ES" dirty="0"/>
              <a:t>Pudo viajar y así enriquecer sus obras</a:t>
            </a:r>
          </a:p>
          <a:p>
            <a:pPr lvl="1"/>
            <a:r>
              <a:rPr lang="es-ES" dirty="0"/>
              <a:t>Pudo dedicarse al arte desde una edad temprana</a:t>
            </a:r>
          </a:p>
          <a:p>
            <a:r>
              <a:rPr lang="es-ES" dirty="0"/>
              <a:t>Con apenas 21 años estableció su propio estudio en NY</a:t>
            </a:r>
          </a:p>
          <a:p>
            <a:r>
              <a:rPr lang="es-ES" dirty="0"/>
              <a:t>Estudió con Thomas Cole gracias a Daniel Wadsworth (no sé quién es, sale en rojo en la wiki)</a:t>
            </a:r>
          </a:p>
          <a:p>
            <a:pPr lvl="1"/>
            <a:r>
              <a:rPr lang="es-ES" dirty="0"/>
              <a:t>Descendiente de nobleza y coleccionista de Connecticut</a:t>
            </a:r>
          </a:p>
        </p:txBody>
      </p:sp>
    </p:spTree>
    <p:extLst>
      <p:ext uri="{BB962C8B-B14F-4D97-AF65-F5344CB8AC3E}">
        <p14:creationId xmlns:p14="http://schemas.microsoft.com/office/powerpoint/2010/main" val="3743076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6D9B575-32C2-E792-AC7D-D2BCB0B04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s-ES" sz="5400"/>
              <a:t>Thomas Cole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4D7789-9146-D619-C8D0-5779B2495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s-ES" sz="2200" dirty="0"/>
              <a:t>Pintor Paisajista británico</a:t>
            </a:r>
          </a:p>
          <a:p>
            <a:r>
              <a:rPr lang="es-ES" sz="2200" dirty="0"/>
              <a:t>1801 - 1848</a:t>
            </a:r>
          </a:p>
          <a:p>
            <a:r>
              <a:rPr lang="es-ES" sz="2200" dirty="0"/>
              <a:t>Llegaría a fundar la Escuela del Río Hudson</a:t>
            </a:r>
          </a:p>
          <a:p>
            <a:pPr lvl="1"/>
            <a:r>
              <a:rPr lang="es-ES" sz="2200" dirty="0"/>
              <a:t>dedicada a la pintura paisajista</a:t>
            </a:r>
          </a:p>
          <a:p>
            <a:r>
              <a:rPr lang="es-ES" sz="2200" dirty="0"/>
              <a:t>Buscaba </a:t>
            </a:r>
            <a:r>
              <a:rPr lang="es-ES" sz="2200" b="1" dirty="0"/>
              <a:t>elevar la pintura paisajista </a:t>
            </a:r>
            <a:r>
              <a:rPr lang="es-ES" sz="2200" dirty="0"/>
              <a:t>al nivel de la pintura de historia</a:t>
            </a:r>
          </a:p>
        </p:txBody>
      </p:sp>
      <p:pic>
        <p:nvPicPr>
          <p:cNvPr id="5" name="Imagen 4" descr="Imagen en blanco y negro de un hombre&#10;&#10;Descripción generada automáticamente">
            <a:extLst>
              <a:ext uri="{FF2B5EF4-FFF2-40B4-BE49-F238E27FC236}">
                <a16:creationId xmlns:a16="http://schemas.microsoft.com/office/drawing/2014/main" id="{50DC85D4-E630-6BB8-C139-2A5FE3A34D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254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10869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8D525-AF2E-54B6-F03C-DA01A8F03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Thomas sobre Frederic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39B777-5244-EB09-B31A-10DE65594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Tras estar estudiando un par de años en la Iglesia de </a:t>
            </a:r>
            <a:r>
              <a:rPr lang="es-ES" dirty="0" err="1"/>
              <a:t>Catskill</a:t>
            </a:r>
            <a:r>
              <a:rPr lang="es-ES" dirty="0"/>
              <a:t>, Nueva York, Cole caracterizó a Frederic como: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3600" i="1" dirty="0"/>
              <a:t>the finest eye for drawing in the world</a:t>
            </a:r>
            <a:endParaRPr lang="es-ES" sz="3600" i="1" dirty="0"/>
          </a:p>
        </p:txBody>
      </p:sp>
    </p:spTree>
    <p:extLst>
      <p:ext uri="{BB962C8B-B14F-4D97-AF65-F5344CB8AC3E}">
        <p14:creationId xmlns:p14="http://schemas.microsoft.com/office/powerpoint/2010/main" val="1571183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Un dibujo de una roca&#10;&#10;Descripción generada automáticamente con confianza media">
            <a:extLst>
              <a:ext uri="{FF2B5EF4-FFF2-40B4-BE49-F238E27FC236}">
                <a16:creationId xmlns:a16="http://schemas.microsoft.com/office/drawing/2014/main" id="{F6AE32D7-1299-4ACB-FBC4-482CA4232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10" r="-1" b="6255"/>
          <a:stretch/>
        </p:blipFill>
        <p:spPr>
          <a:xfrm>
            <a:off x="5101771" y="10"/>
            <a:ext cx="7094361" cy="685798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34066D6-1B59-4642-A86D-39464CEE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527208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18E928D9-3091-4385-B979-265D55AD0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03011">
            <a:off x="1718653" y="70086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F859E86-11AA-4A7A-6C04-9A7CB0751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95509"/>
            <a:ext cx="4092525" cy="27986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Hudson River School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02432-D774-4CF5-94E8-7D52D0105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1186" y="4626633"/>
            <a:ext cx="491961" cy="49196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F9EBB4-5078-47B2-AAA0-DF4A88D8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27932" y="5011563"/>
            <a:ext cx="731558" cy="731558"/>
          </a:xfrm>
          <a:prstGeom prst="rect">
            <a:avLst/>
          </a:prstGeom>
          <a:noFill/>
          <a:ln w="127000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8093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26C55E-41DE-1867-8C6F-471A7CEBA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Características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873222-8ACB-488F-FFC5-80F58E12E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1825-1875</a:t>
            </a:r>
          </a:p>
          <a:p>
            <a:r>
              <a:rPr lang="es-ES" dirty="0"/>
              <a:t>Fundada por Thomas Cole, </a:t>
            </a:r>
            <a:r>
              <a:rPr lang="es-ES" dirty="0" err="1"/>
              <a:t>Asher</a:t>
            </a:r>
            <a:r>
              <a:rPr lang="es-ES" dirty="0"/>
              <a:t> Brown Durand y Thomas </a:t>
            </a:r>
            <a:r>
              <a:rPr lang="es-ES" dirty="0" err="1"/>
              <a:t>Doughty</a:t>
            </a:r>
            <a:endParaRPr lang="es-ES" dirty="0"/>
          </a:p>
          <a:p>
            <a:r>
              <a:rPr lang="es-ES" dirty="0"/>
              <a:t>Influenciada por el romanticismo</a:t>
            </a:r>
          </a:p>
          <a:p>
            <a:pPr lvl="1"/>
            <a:r>
              <a:rPr lang="es-ES" dirty="0"/>
              <a:t>A veces englobada dentro del luminismo americano</a:t>
            </a:r>
          </a:p>
          <a:p>
            <a:r>
              <a:rPr lang="es-ES" dirty="0"/>
              <a:t>Luz serena y apacible, amor por la naturaleza</a:t>
            </a:r>
          </a:p>
          <a:p>
            <a:r>
              <a:rPr lang="es-ES" dirty="0"/>
              <a:t>Visiones esperanzadoras</a:t>
            </a:r>
          </a:p>
          <a:p>
            <a:r>
              <a:rPr lang="es-ES" dirty="0"/>
              <a:t>Influencia europea (escuela pictórica de Düsseldorf)</a:t>
            </a:r>
          </a:p>
        </p:txBody>
      </p:sp>
    </p:spTree>
    <p:extLst>
      <p:ext uri="{BB962C8B-B14F-4D97-AF65-F5344CB8AC3E}">
        <p14:creationId xmlns:p14="http://schemas.microsoft.com/office/powerpoint/2010/main" val="3163319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7E6CED81-AA12-9414-9868-AD1CB41D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Etapas</a:t>
            </a:r>
            <a:endParaRPr lang="es-ES" dirty="0"/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951BC09C-3262-039A-EF98-DACBED343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4" name="Imagen 13" descr="Un dibujo de un bosque&#10;&#10;Descripción generada automáticamente con confianza media">
            <a:extLst>
              <a:ext uri="{FF2B5EF4-FFF2-40B4-BE49-F238E27FC236}">
                <a16:creationId xmlns:a16="http://schemas.microsoft.com/office/drawing/2014/main" id="{BC5B4DEB-0AD3-058E-C252-B759AEEE2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9" b="249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D6E93E9C-A218-41D8-68E1-6850A9E1D890}"/>
              </a:ext>
            </a:extLst>
          </p:cNvPr>
          <p:cNvSpPr txBox="1"/>
          <p:nvPr/>
        </p:nvSpPr>
        <p:spPr>
          <a:xfrm>
            <a:off x="440855" y="388649"/>
            <a:ext cx="1304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</a:rPr>
              <a:t>Etapas</a:t>
            </a:r>
          </a:p>
        </p:txBody>
      </p:sp>
    </p:spTree>
    <p:extLst>
      <p:ext uri="{BB962C8B-B14F-4D97-AF65-F5344CB8AC3E}">
        <p14:creationId xmlns:p14="http://schemas.microsoft.com/office/powerpoint/2010/main" val="2577412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591DDC-9BB5-64A1-EE99-E19C2AA2D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Viajes por norte américa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A10882-B469-614D-5FF2-98F681CBD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Obras parecidas a las de su maestro (Thomas Cole)</a:t>
            </a:r>
          </a:p>
          <a:p>
            <a:r>
              <a:rPr lang="es-ES" dirty="0"/>
              <a:t>Bocetos East Hampton y montañas</a:t>
            </a:r>
          </a:p>
          <a:p>
            <a:r>
              <a:rPr lang="es-ES" dirty="0"/>
              <a:t>Posteriormente fue definiendo su estilo</a:t>
            </a:r>
          </a:p>
          <a:p>
            <a:r>
              <a:rPr lang="es-ES" dirty="0"/>
              <a:t>Pintura destacada: Paisaje de Nueva Inglaterra</a:t>
            </a:r>
          </a:p>
        </p:txBody>
      </p:sp>
    </p:spTree>
    <p:extLst>
      <p:ext uri="{BB962C8B-B14F-4D97-AF65-F5344CB8AC3E}">
        <p14:creationId xmlns:p14="http://schemas.microsoft.com/office/powerpoint/2010/main" val="27170115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713</Words>
  <Application>Microsoft Office PowerPoint</Application>
  <PresentationFormat>Panorámica</PresentationFormat>
  <Paragraphs>75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Tema de Office</vt:lpstr>
      <vt:lpstr>Presentación de PowerPoint</vt:lpstr>
      <vt:lpstr>Biografía</vt:lpstr>
      <vt:lpstr>Nepo Baby</vt:lpstr>
      <vt:lpstr>Thomas Cole</vt:lpstr>
      <vt:lpstr>Thomas sobre Frederic</vt:lpstr>
      <vt:lpstr>Hudson River School</vt:lpstr>
      <vt:lpstr>Características</vt:lpstr>
      <vt:lpstr>Etapas</vt:lpstr>
      <vt:lpstr>Viajes por norte américa</vt:lpstr>
      <vt:lpstr>Presentación de PowerPoint</vt:lpstr>
      <vt:lpstr>Sudamérica</vt:lpstr>
      <vt:lpstr>Presentación de PowerPoint</vt:lpstr>
      <vt:lpstr>Canada, Europa y el resto del mundo</vt:lpstr>
      <vt:lpstr>Presentación de PowerPoint</vt:lpstr>
      <vt:lpstr>Momentos finales</vt:lpstr>
      <vt:lpstr>Bibliografía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Frederic Edwin Church</dc:title>
  <dc:creator>Pepe Fabra</dc:creator>
  <cp:lastModifiedBy>Pepe Fabra</cp:lastModifiedBy>
  <cp:revision>17</cp:revision>
  <dcterms:created xsi:type="dcterms:W3CDTF">2023-10-29T08:16:50Z</dcterms:created>
  <dcterms:modified xsi:type="dcterms:W3CDTF">2023-10-29T14:33:31Z</dcterms:modified>
</cp:coreProperties>
</file>

<file path=docProps/thumbnail.jpeg>
</file>